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87" d="100"/>
          <a:sy n="87" d="100"/>
        </p:scale>
        <p:origin x="144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717404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776288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140647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782790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79577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336788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289979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926240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367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001141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380490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DA3A0A-BEAF-4BD7-842F-DB6CF3B36536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C66A58-A875-4208-8E59-B0242C71FA5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05129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550843"/>
            <a:ext cx="9144000" cy="4318612"/>
          </a:xfrm>
        </p:spPr>
        <p:txBody>
          <a:bodyPr anchor="ctr">
            <a:normAutofit/>
          </a:bodyPr>
          <a:lstStyle/>
          <a:p>
            <a:r>
              <a:rPr lang="en-US" altLang="ko-KR" b="1" dirty="0" smtClean="0">
                <a:latin typeface="Arial Narrow" panose="020B0606020202030204" pitchFamily="34" charset="0"/>
              </a:rPr>
              <a:t>Efficacy and Safety of Catheter Ablation for Atrial Fibrillation in Patients with Congenital Heart Disease</a:t>
            </a:r>
            <a:endParaRPr lang="ko-KR" altLang="en-US" b="1" dirty="0">
              <a:latin typeface="Arial Narrow" panose="020B0606020202030204" pitchFamily="34" charset="0"/>
            </a:endParaRP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143000" y="4659656"/>
            <a:ext cx="6858000" cy="1655762"/>
          </a:xfrm>
        </p:spPr>
        <p:txBody>
          <a:bodyPr anchor="ctr">
            <a:normAutofit/>
          </a:bodyPr>
          <a:lstStyle/>
          <a:p>
            <a:r>
              <a:rPr lang="ko-KR" altLang="en-US" sz="2800" dirty="0" smtClean="0">
                <a:latin typeface="Arial Narrow" panose="020B0606020202030204" pitchFamily="34" charset="0"/>
              </a:rPr>
              <a:t>연세의대 용인세브란스병원 심장내과</a:t>
            </a:r>
            <a:endParaRPr lang="en-US" altLang="ko-KR" sz="2800" dirty="0" smtClean="0">
              <a:latin typeface="Arial Narrow" panose="020B0606020202030204" pitchFamily="34" charset="0"/>
            </a:endParaRPr>
          </a:p>
          <a:p>
            <a:r>
              <a:rPr lang="ko-KR" altLang="en-US" sz="2800" dirty="0" smtClean="0">
                <a:latin typeface="Arial Narrow" panose="020B0606020202030204" pitchFamily="34" charset="0"/>
              </a:rPr>
              <a:t>엄재선 </a:t>
            </a:r>
            <a:endParaRPr lang="ko-KR" altLang="en-US" sz="28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32047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Arial Narrow" panose="020B0606020202030204" pitchFamily="34" charset="0"/>
              </a:rPr>
              <a:t>Background</a:t>
            </a:r>
            <a:endParaRPr lang="ko-KR" altLang="en-US" dirty="0">
              <a:latin typeface="Arial Narrow" panose="020B0606020202030204" pitchFamily="34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smtClean="0">
                <a:latin typeface="Arial Narrow" panose="020B0606020202030204" pitchFamily="34" charset="0"/>
              </a:rPr>
              <a:t>선천성 심장 질환이 있는 환자에서 심방세동의 유병률은 높다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.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smtClean="0">
                <a:latin typeface="Arial Narrow" panose="020B0606020202030204" pitchFamily="34" charset="0"/>
              </a:rPr>
              <a:t>그러나 </a:t>
            </a:r>
            <a:r>
              <a:rPr lang="ko-KR" altLang="en-US" sz="2400" dirty="0">
                <a:latin typeface="Arial Narrow" panose="020B0606020202030204" pitchFamily="34" charset="0"/>
              </a:rPr>
              <a:t>선천성 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심장 질환이 </a:t>
            </a:r>
            <a:r>
              <a:rPr lang="ko-KR" altLang="en-US" sz="2400" dirty="0">
                <a:latin typeface="Arial Narrow" panose="020B0606020202030204" pitchFamily="34" charset="0"/>
              </a:rPr>
              <a:t>있는 환자에서 </a:t>
            </a:r>
            <a:r>
              <a:rPr lang="ko-KR" altLang="en-US" sz="2400" dirty="0" err="1" smtClean="0">
                <a:latin typeface="Arial Narrow" panose="020B0606020202030204" pitchFamily="34" charset="0"/>
              </a:rPr>
              <a:t>심방세동에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 대한 약물 치료는 효과적이지 않다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.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smtClean="0">
                <a:latin typeface="Arial Narrow" panose="020B0606020202030204" pitchFamily="34" charset="0"/>
              </a:rPr>
              <a:t>선천성 심장 질환이 있는 환자에서 </a:t>
            </a:r>
            <a:r>
              <a:rPr lang="ko-KR" altLang="en-US" sz="2400" dirty="0" err="1" smtClean="0">
                <a:latin typeface="Arial Narrow" panose="020B0606020202030204" pitchFamily="34" charset="0"/>
              </a:rPr>
              <a:t>심방세동에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 대한 고주파 도자 절제술의 효과와 안전성에 대한 자료는 부족하다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2783187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Arial Narrow" panose="020B0606020202030204" pitchFamily="34" charset="0"/>
              </a:rPr>
              <a:t>Background</a:t>
            </a:r>
            <a:endParaRPr lang="ko-KR" altLang="en-US" dirty="0">
              <a:latin typeface="Arial Narrow" panose="020B0606020202030204" pitchFamily="34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smtClean="0">
                <a:latin typeface="Arial Narrow" panose="020B0606020202030204" pitchFamily="34" charset="0"/>
              </a:rPr>
              <a:t>더욱이 어떤 전략으로 고주파 도자 절제술을 해야하는지는 더욱 알지 못한다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. 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smtClean="0">
                <a:latin typeface="Arial Narrow" panose="020B0606020202030204" pitchFamily="34" charset="0"/>
              </a:rPr>
              <a:t>이 연구의 목적은 선천성 심장질환이 있는 환자에서 </a:t>
            </a:r>
            <a:r>
              <a:rPr lang="ko-KR" altLang="en-US" sz="2400" dirty="0" err="1" smtClean="0">
                <a:latin typeface="Arial Narrow" panose="020B0606020202030204" pitchFamily="34" charset="0"/>
              </a:rPr>
              <a:t>심방세동에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 대한 고주파 도자 절제술의 효과와 안전성을 알아보는 것이다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.</a:t>
            </a:r>
          </a:p>
          <a:p>
            <a:pPr>
              <a:lnSpc>
                <a:spcPct val="150000"/>
              </a:lnSpc>
            </a:pPr>
            <a:endParaRPr lang="ko-KR" altLang="en-US" sz="24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675659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Arial Narrow" panose="020B0606020202030204" pitchFamily="34" charset="0"/>
              </a:rPr>
              <a:t>Methods</a:t>
            </a:r>
            <a:endParaRPr lang="ko-KR" altLang="en-US" dirty="0">
              <a:latin typeface="Arial Narrow" panose="020B0606020202030204" pitchFamily="34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err="1" smtClean="0">
                <a:latin typeface="Arial Narrow" panose="020B0606020202030204" pitchFamily="34" charset="0"/>
              </a:rPr>
              <a:t>다기관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 </a:t>
            </a:r>
            <a:r>
              <a:rPr lang="ko-KR" altLang="en-US" sz="2400" dirty="0" err="1" smtClean="0">
                <a:latin typeface="Arial Narrow" panose="020B0606020202030204" pitchFamily="34" charset="0"/>
              </a:rPr>
              <a:t>후향적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 </a:t>
            </a:r>
            <a:r>
              <a:rPr lang="ko-KR" altLang="en-US" sz="2400" dirty="0" err="1" smtClean="0">
                <a:latin typeface="Arial Narrow" panose="020B0606020202030204" pitchFamily="34" charset="0"/>
              </a:rPr>
              <a:t>코호트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 연구</a:t>
            </a:r>
            <a:endParaRPr lang="en-US" altLang="ko-KR" sz="2400" dirty="0" smtClean="0">
              <a:latin typeface="Arial Narrow" panose="020B0606020202030204" pitchFamily="34" charset="0"/>
            </a:endParaRP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err="1" smtClean="0">
                <a:latin typeface="Arial Narrow" panose="020B0606020202030204" pitchFamily="34" charset="0"/>
              </a:rPr>
              <a:t>심방세동에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 대한 고주파 도자 절제술을 받은 </a:t>
            </a:r>
            <a:r>
              <a:rPr lang="ko-KR" altLang="en-US" sz="2400" dirty="0">
                <a:latin typeface="Arial Narrow" panose="020B0606020202030204" pitchFamily="34" charset="0"/>
              </a:rPr>
              <a:t>선천성 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심장 질환을 </a:t>
            </a:r>
            <a:r>
              <a:rPr lang="ko-KR" altLang="en-US" sz="2400" dirty="0">
                <a:latin typeface="Arial Narrow" panose="020B0606020202030204" pitchFamily="34" charset="0"/>
              </a:rPr>
              <a:t>가진 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18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세 이상의 성인 환자를 대상으로 한다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445554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Arial Narrow" panose="020B0606020202030204" pitchFamily="34" charset="0"/>
              </a:rPr>
              <a:t>Methods</a:t>
            </a:r>
            <a:endParaRPr lang="ko-KR" altLang="en-US" dirty="0">
              <a:latin typeface="Arial Narrow" panose="020B0606020202030204" pitchFamily="34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smtClean="0">
                <a:latin typeface="Arial Narrow" panose="020B0606020202030204" pitchFamily="34" charset="0"/>
              </a:rPr>
              <a:t>선천성 심장 질환은 아래와 같다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.</a:t>
            </a:r>
          </a:p>
          <a:p>
            <a:pPr lvl="1">
              <a:lnSpc>
                <a:spcPct val="150000"/>
              </a:lnSpc>
            </a:pPr>
            <a:r>
              <a:rPr lang="ko-KR" altLang="en-US" dirty="0" smtClean="0">
                <a:latin typeface="Arial Narrow" panose="020B0606020202030204" pitchFamily="34" charset="0"/>
              </a:rPr>
              <a:t>단순한 선천성 심장 질환</a:t>
            </a:r>
            <a:r>
              <a:rPr lang="en-US" altLang="ko-KR" dirty="0" smtClean="0">
                <a:latin typeface="Arial Narrow" panose="020B0606020202030204" pitchFamily="34" charset="0"/>
              </a:rPr>
              <a:t>: ASD, VSD, PDA, </a:t>
            </a:r>
            <a:r>
              <a:rPr lang="en-US" altLang="ko-KR" dirty="0" err="1" smtClean="0">
                <a:latin typeface="Arial Narrow" panose="020B0606020202030204" pitchFamily="34" charset="0"/>
              </a:rPr>
              <a:t>Ebstein</a:t>
            </a:r>
            <a:r>
              <a:rPr lang="en-US" altLang="ko-KR" dirty="0" smtClean="0">
                <a:latin typeface="Arial Narrow" panose="020B0606020202030204" pitchFamily="34" charset="0"/>
              </a:rPr>
              <a:t> anomaly</a:t>
            </a:r>
          </a:p>
          <a:p>
            <a:pPr lvl="1">
              <a:lnSpc>
                <a:spcPct val="150000"/>
              </a:lnSpc>
            </a:pPr>
            <a:r>
              <a:rPr lang="ko-KR" altLang="en-US" dirty="0" smtClean="0">
                <a:latin typeface="Arial Narrow" panose="020B0606020202030204" pitchFamily="34" charset="0"/>
              </a:rPr>
              <a:t>복잡한 선천성 심장 질환</a:t>
            </a:r>
            <a:r>
              <a:rPr lang="en-US" altLang="ko-KR" dirty="0" smtClean="0">
                <a:latin typeface="Arial Narrow" panose="020B0606020202030204" pitchFamily="34" charset="0"/>
              </a:rPr>
              <a:t>: Tetralogy of </a:t>
            </a:r>
            <a:r>
              <a:rPr lang="en-US" altLang="ko-KR" dirty="0" err="1" smtClean="0">
                <a:latin typeface="Arial Narrow" panose="020B0606020202030204" pitchFamily="34" charset="0"/>
              </a:rPr>
              <a:t>Fallot</a:t>
            </a:r>
            <a:r>
              <a:rPr lang="en-US" altLang="ko-KR" dirty="0" smtClean="0">
                <a:latin typeface="Arial Narrow" panose="020B0606020202030204" pitchFamily="34" charset="0"/>
              </a:rPr>
              <a:t>, transposition of the great arteries, </a:t>
            </a:r>
            <a:r>
              <a:rPr lang="en-US" altLang="ko-KR" dirty="0" err="1" smtClean="0">
                <a:latin typeface="Arial Narrow" panose="020B0606020202030204" pitchFamily="34" charset="0"/>
              </a:rPr>
              <a:t>coarctation</a:t>
            </a:r>
            <a:r>
              <a:rPr lang="en-US" altLang="ko-KR" dirty="0" smtClean="0">
                <a:latin typeface="Arial Narrow" panose="020B0606020202030204" pitchFamily="34" charset="0"/>
              </a:rPr>
              <a:t> of the aorta, anomalous pulmonary venous return, single ventricle</a:t>
            </a:r>
          </a:p>
        </p:txBody>
      </p:sp>
    </p:spTree>
    <p:extLst>
      <p:ext uri="{BB962C8B-B14F-4D97-AF65-F5344CB8AC3E}">
        <p14:creationId xmlns:p14="http://schemas.microsoft.com/office/powerpoint/2010/main" val="23796043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Arial Narrow" panose="020B0606020202030204" pitchFamily="34" charset="0"/>
              </a:rPr>
              <a:t>Methods</a:t>
            </a:r>
            <a:endParaRPr lang="ko-KR" altLang="en-US" dirty="0">
              <a:latin typeface="Arial Narrow" panose="020B0606020202030204" pitchFamily="34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ko-KR" sz="2400" dirty="0" smtClean="0">
                <a:latin typeface="Arial Narrow" panose="020B0606020202030204" pitchFamily="34" charset="0"/>
              </a:rPr>
              <a:t>Efficacy endpoints</a:t>
            </a:r>
          </a:p>
          <a:p>
            <a:pPr lvl="1">
              <a:lnSpc>
                <a:spcPct val="150000"/>
              </a:lnSpc>
            </a:pPr>
            <a:r>
              <a:rPr lang="ko-KR" altLang="en-US" dirty="0" smtClean="0">
                <a:latin typeface="Arial Narrow" panose="020B0606020202030204" pitchFamily="34" charset="0"/>
              </a:rPr>
              <a:t>고주파 도자 절제술 </a:t>
            </a:r>
            <a:r>
              <a:rPr lang="en-US" altLang="ko-KR" dirty="0" smtClean="0">
                <a:latin typeface="Arial Narrow" panose="020B0606020202030204" pitchFamily="34" charset="0"/>
              </a:rPr>
              <a:t>3</a:t>
            </a:r>
            <a:r>
              <a:rPr lang="ko-KR" altLang="en-US" dirty="0" smtClean="0">
                <a:latin typeface="Arial Narrow" panose="020B0606020202030204" pitchFamily="34" charset="0"/>
              </a:rPr>
              <a:t>개월 후 심방세동 또는 </a:t>
            </a:r>
            <a:r>
              <a:rPr lang="ko-KR" altLang="en-US" dirty="0" err="1" smtClean="0">
                <a:latin typeface="Arial Narrow" panose="020B0606020202030204" pitchFamily="34" charset="0"/>
              </a:rPr>
              <a:t>심방조동</a:t>
            </a:r>
            <a:r>
              <a:rPr lang="ko-KR" altLang="en-US" dirty="0" smtClean="0">
                <a:latin typeface="Arial Narrow" panose="020B0606020202030204" pitchFamily="34" charset="0"/>
              </a:rPr>
              <a:t> 또는 </a:t>
            </a:r>
            <a:r>
              <a:rPr lang="ko-KR" altLang="en-US" dirty="0" err="1" smtClean="0">
                <a:latin typeface="Arial Narrow" panose="020B0606020202030204" pitchFamily="34" charset="0"/>
              </a:rPr>
              <a:t>심방빈맥의</a:t>
            </a:r>
            <a:r>
              <a:rPr lang="ko-KR" altLang="en-US" dirty="0" smtClean="0">
                <a:latin typeface="Arial Narrow" panose="020B0606020202030204" pitchFamily="34" charset="0"/>
              </a:rPr>
              <a:t> 재발</a:t>
            </a:r>
            <a:endParaRPr lang="en-US" altLang="ko-KR" dirty="0" smtClean="0">
              <a:latin typeface="Arial Narrow" panose="020B0606020202030204" pitchFamily="34" charset="0"/>
            </a:endParaRP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ko-KR" sz="2400" dirty="0" smtClean="0">
                <a:latin typeface="Arial Narrow" panose="020B0606020202030204" pitchFamily="34" charset="0"/>
              </a:rPr>
              <a:t>Safety endpoints</a:t>
            </a:r>
          </a:p>
          <a:p>
            <a:pPr lvl="1">
              <a:lnSpc>
                <a:spcPct val="150000"/>
              </a:lnSpc>
            </a:pPr>
            <a:r>
              <a:rPr lang="ko-KR" altLang="en-US" dirty="0" smtClean="0">
                <a:latin typeface="Arial Narrow" panose="020B0606020202030204" pitchFamily="34" charset="0"/>
              </a:rPr>
              <a:t>고주파 도자 절제술 관련 합병증</a:t>
            </a:r>
            <a:endParaRPr lang="en-US" altLang="ko-KR" dirty="0" smtClean="0">
              <a:latin typeface="Arial Narrow" panose="020B0606020202030204" pitchFamily="34" charset="0"/>
            </a:endParaRPr>
          </a:p>
          <a:p>
            <a:pPr lvl="1">
              <a:lnSpc>
                <a:spcPct val="150000"/>
              </a:lnSpc>
            </a:pPr>
            <a:r>
              <a:rPr lang="ko-KR" altLang="en-US" dirty="0" smtClean="0">
                <a:latin typeface="Arial Narrow" panose="020B0606020202030204" pitchFamily="34" charset="0"/>
              </a:rPr>
              <a:t>심부전의 악화</a:t>
            </a:r>
            <a:endParaRPr lang="en-US" altLang="ko-KR" dirty="0" smtClean="0">
              <a:latin typeface="Arial Narrow" panose="020B0606020202030204" pitchFamily="34" charset="0"/>
            </a:endParaRPr>
          </a:p>
          <a:p>
            <a:pPr lvl="1">
              <a:lnSpc>
                <a:spcPct val="150000"/>
              </a:lnSpc>
            </a:pPr>
            <a:r>
              <a:rPr lang="ko-KR" altLang="en-US" dirty="0" smtClean="0">
                <a:latin typeface="Arial Narrow" panose="020B0606020202030204" pitchFamily="34" charset="0"/>
              </a:rPr>
              <a:t>사망</a:t>
            </a:r>
          </a:p>
        </p:txBody>
      </p:sp>
    </p:spTree>
    <p:extLst>
      <p:ext uri="{BB962C8B-B14F-4D97-AF65-F5344CB8AC3E}">
        <p14:creationId xmlns:p14="http://schemas.microsoft.com/office/powerpoint/2010/main" val="17197173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>
                <a:latin typeface="Arial Narrow" panose="020B0606020202030204" pitchFamily="34" charset="0"/>
              </a:rPr>
              <a:t>Methods</a:t>
            </a:r>
            <a:endParaRPr lang="ko-KR" altLang="en-US" dirty="0">
              <a:latin typeface="Arial Narrow" panose="020B0606020202030204" pitchFamily="34" charset="0"/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smtClean="0">
                <a:latin typeface="Arial Narrow" panose="020B0606020202030204" pitchFamily="34" charset="0"/>
              </a:rPr>
              <a:t>선천성 심장 질환이 있는 환자에서 </a:t>
            </a:r>
            <a:r>
              <a:rPr lang="ko-KR" altLang="en-US" sz="2400" dirty="0" err="1" smtClean="0">
                <a:latin typeface="Arial Narrow" panose="020B0606020202030204" pitchFamily="34" charset="0"/>
              </a:rPr>
              <a:t>심방세동에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 대한 고주파 도자 절제술 후 심방세동의 재발률과 합병증 발생률을 이전 문헌에 나와 있는 선천성 심장 질환이 없는 환자에서의 결과와 비교한다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. 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ko-KR" altLang="en-US" sz="2400" dirty="0" err="1">
                <a:latin typeface="Arial Narrow" panose="020B0606020202030204" pitchFamily="34" charset="0"/>
              </a:rPr>
              <a:t>심방세동에</a:t>
            </a:r>
            <a:r>
              <a:rPr lang="ko-KR" altLang="en-US" sz="2400" dirty="0">
                <a:latin typeface="Arial Narrow" panose="020B0606020202030204" pitchFamily="34" charset="0"/>
              </a:rPr>
              <a:t> 대한 고주파 도자 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절제술을 받은 선천성 </a:t>
            </a:r>
            <a:r>
              <a:rPr lang="ko-KR" altLang="en-US" sz="2400" dirty="0">
                <a:latin typeface="Arial Narrow" panose="020B0606020202030204" pitchFamily="34" charset="0"/>
              </a:rPr>
              <a:t>심장 질환이 있는 </a:t>
            </a:r>
            <a:r>
              <a:rPr lang="ko-KR" altLang="en-US" sz="2400" dirty="0" smtClean="0">
                <a:latin typeface="Arial Narrow" panose="020B0606020202030204" pitchFamily="34" charset="0"/>
              </a:rPr>
              <a:t>환자 내에서 다양한 고주파 도자 절제술 전략의 효과와 안전성을 비교한다</a:t>
            </a:r>
            <a:r>
              <a:rPr lang="en-US" altLang="ko-KR" sz="2400" dirty="0" smtClean="0">
                <a:latin typeface="Arial Narrow" panose="020B0606020202030204" pitchFamily="34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4683706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26</TotalTime>
  <Words>231</Words>
  <Application>Microsoft Office PowerPoint</Application>
  <PresentationFormat>화면 슬라이드 쇼(4:3)</PresentationFormat>
  <Paragraphs>27</Paragraphs>
  <Slides>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14" baseType="lpstr">
      <vt:lpstr>맑은 고딕</vt:lpstr>
      <vt:lpstr>Arial</vt:lpstr>
      <vt:lpstr>Arial Narrow</vt:lpstr>
      <vt:lpstr>Calibri</vt:lpstr>
      <vt:lpstr>Calibri Light</vt:lpstr>
      <vt:lpstr>Wingdings</vt:lpstr>
      <vt:lpstr>Office 테마</vt:lpstr>
      <vt:lpstr>Efficacy and Safety of Catheter Ablation for Atrial Fibrillation in Patients with Congenital Heart Disease</vt:lpstr>
      <vt:lpstr>Background</vt:lpstr>
      <vt:lpstr>Background</vt:lpstr>
      <vt:lpstr>Methods</vt:lpstr>
      <vt:lpstr>Methods</vt:lpstr>
      <vt:lpstr>Methods</vt:lpstr>
      <vt:lpstr>Methods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Efficacy and Safety of Catheter Ablation for Atrial Fibrillation in Patients with Congenital Heart Disease</dc:title>
  <dc:creator>엄재선(내과학교실)</dc:creator>
  <cp:lastModifiedBy>엄재선(내과학교실)</cp:lastModifiedBy>
  <cp:revision>17</cp:revision>
  <dcterms:created xsi:type="dcterms:W3CDTF">2021-03-14T11:54:07Z</dcterms:created>
  <dcterms:modified xsi:type="dcterms:W3CDTF">2021-03-14T12:20:37Z</dcterms:modified>
</cp:coreProperties>
</file>

<file path=docProps/thumbnail.jpeg>
</file>